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7" r:id="rId5"/>
    <p:sldId id="261" r:id="rId6"/>
    <p:sldId id="262" r:id="rId7"/>
    <p:sldId id="264" r:id="rId8"/>
    <p:sldId id="280" r:id="rId9"/>
    <p:sldId id="281" r:id="rId10"/>
    <p:sldId id="282" r:id="rId11"/>
    <p:sldId id="259" r:id="rId12"/>
    <p:sldId id="283" r:id="rId13"/>
    <p:sldId id="285" r:id="rId14"/>
    <p:sldId id="276" r:id="rId15"/>
    <p:sldId id="277" r:id="rId16"/>
    <p:sldId id="287" r:id="rId17"/>
    <p:sldId id="288" r:id="rId18"/>
    <p:sldId id="289" r:id="rId19"/>
    <p:sldId id="290" r:id="rId20"/>
    <p:sldId id="292" r:id="rId21"/>
    <p:sldId id="29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2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Philippines NMR 2000-2020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'[Chart 2 in Microsoft PowerPoint]Sheet1'!$B$2:$B$21</c:f>
              <c:numCache>
                <c:formatCode>0.00</c:formatCode>
                <c:ptCount val="20"/>
                <c:pt idx="0">
                  <c:v>-2.85</c:v>
                </c:pt>
                <c:pt idx="1">
                  <c:v>-2.94</c:v>
                </c:pt>
                <c:pt idx="2">
                  <c:v>-3.03</c:v>
                </c:pt>
                <c:pt idx="3">
                  <c:v>-3.11</c:v>
                </c:pt>
                <c:pt idx="4">
                  <c:v>-3.19</c:v>
                </c:pt>
                <c:pt idx="5">
                  <c:v>-3.27</c:v>
                </c:pt>
                <c:pt idx="6">
                  <c:v>-3.35</c:v>
                </c:pt>
                <c:pt idx="7">
                  <c:v>-3.44</c:v>
                </c:pt>
                <c:pt idx="8">
                  <c:v>-3.09</c:v>
                </c:pt>
                <c:pt idx="9">
                  <c:v>-2.74</c:v>
                </c:pt>
                <c:pt idx="10">
                  <c:v>-2.4</c:v>
                </c:pt>
                <c:pt idx="11">
                  <c:v>-2.0499999999999998</c:v>
                </c:pt>
                <c:pt idx="12">
                  <c:v>-1.7</c:v>
                </c:pt>
                <c:pt idx="13">
                  <c:v>-1.49</c:v>
                </c:pt>
                <c:pt idx="14">
                  <c:v>-1.28</c:v>
                </c:pt>
                <c:pt idx="15">
                  <c:v>-1.06</c:v>
                </c:pt>
                <c:pt idx="16">
                  <c:v>-0.85</c:v>
                </c:pt>
                <c:pt idx="17">
                  <c:v>-0.63</c:v>
                </c:pt>
                <c:pt idx="18">
                  <c:v>-0.63</c:v>
                </c:pt>
                <c:pt idx="19">
                  <c:v>-0.62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6-724C-BCA3-2A1DD38FE0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1426735"/>
        <c:axId val="751439855"/>
      </c:barChart>
      <c:catAx>
        <c:axId val="751426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439855"/>
        <c:crosses val="autoZero"/>
        <c:auto val="1"/>
        <c:lblAlgn val="ctr"/>
        <c:lblOffset val="100"/>
        <c:noMultiLvlLbl val="0"/>
      </c:catAx>
      <c:valAx>
        <c:axId val="751439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4267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8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B53BF-2F9D-B64E-A5D4-4C5F363A11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Filipinos Come to Korea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41D15-224D-364B-8734-382654F7C2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Modern Korean Society</a:t>
            </a:r>
          </a:p>
          <a:p>
            <a:r>
              <a:rPr lang="en-US" dirty="0"/>
              <a:t>November 29, 2022</a:t>
            </a:r>
          </a:p>
          <a:p>
            <a:r>
              <a:rPr lang="en-US" dirty="0"/>
              <a:t>© Clark W. Sorensen</a:t>
            </a:r>
          </a:p>
        </p:txBody>
      </p:sp>
    </p:spTree>
    <p:extLst>
      <p:ext uri="{BB962C8B-B14F-4D97-AF65-F5344CB8AC3E}">
        <p14:creationId xmlns:p14="http://schemas.microsoft.com/office/powerpoint/2010/main" val="181107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AF4CD-083C-4641-BD0D-6AD87C9F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Filipina Marriage Migration to Korea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477EF-F07A-0847-89AD-0D37CA012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Unification Church</a:t>
            </a:r>
          </a:p>
          <a:p>
            <a:pPr lvl="1"/>
            <a:r>
              <a:rPr lang="en-US" dirty="0"/>
              <a:t>Church believes in world peace through intermarriage</a:t>
            </a:r>
          </a:p>
          <a:p>
            <a:pPr lvl="1"/>
            <a:r>
              <a:rPr lang="en-US" dirty="0"/>
              <a:t>It arranges “international marriages” between Koreans and Japanese as well as Koreans and Filipinas and other nationalities</a:t>
            </a:r>
          </a:p>
          <a:p>
            <a:pPr lvl="1"/>
            <a:r>
              <a:rPr lang="en-US" dirty="0"/>
              <a:t>Korean men make a short marriage tour to the Philippines, they meet and decide</a:t>
            </a:r>
          </a:p>
          <a:p>
            <a:r>
              <a:rPr lang="en-US" dirty="0"/>
              <a:t>Spousal visa</a:t>
            </a:r>
          </a:p>
          <a:p>
            <a:pPr lvl="1"/>
            <a:r>
              <a:rPr lang="en-US" dirty="0"/>
              <a:t>Need two years of annual renewal in which proof of cohabitation is required</a:t>
            </a:r>
          </a:p>
          <a:p>
            <a:pPr lvl="1"/>
            <a:r>
              <a:rPr lang="en-US" dirty="0"/>
              <a:t>After that naturalization is possible</a:t>
            </a:r>
          </a:p>
          <a:p>
            <a:r>
              <a:rPr lang="en-US" dirty="0"/>
              <a:t>Korean men who seek wives in poorer countries are often the least marriageable (older, widowers, divorcees, poorly educated, or rural), but not always</a:t>
            </a:r>
          </a:p>
          <a:p>
            <a:pPr lvl="1"/>
            <a:r>
              <a:rPr lang="en-US" dirty="0"/>
              <a:t>Korean gendered division of labor often a surprise to marriage migrants</a:t>
            </a:r>
          </a:p>
        </p:txBody>
      </p:sp>
    </p:spTree>
    <p:extLst>
      <p:ext uri="{BB962C8B-B14F-4D97-AF65-F5344CB8AC3E}">
        <p14:creationId xmlns:p14="http://schemas.microsoft.com/office/powerpoint/2010/main" val="383480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CE48-947B-5C4E-A899-EC2DDCC12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Filipina Marriage Migrants to Korea</a:t>
            </a:r>
          </a:p>
        </p:txBody>
      </p:sp>
      <p:pic>
        <p:nvPicPr>
          <p:cNvPr id="1026" name="Picture 2" descr="Marriage Immigrant Women From the Philippines to South Korea 2000–2011Source: Statistics Korea (2006, 2012).">
            <a:extLst>
              <a:ext uri="{FF2B5EF4-FFF2-40B4-BE49-F238E27FC236}">
                <a16:creationId xmlns:a16="http://schemas.microsoft.com/office/drawing/2014/main" id="{865CDA9F-4A09-E746-A9E2-BEEC9FC6E6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302" y="2147315"/>
            <a:ext cx="6709719" cy="405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690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B7A4-C6AA-4F49-90CC-D316D8F0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Multicultural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C94EE-BB24-EE46-9452-99459AF8F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2006 marriage migrants and their families were constituted a distinct cultural category in South Korea as “multicultural families” (</a:t>
            </a:r>
            <a:r>
              <a:rPr lang="en-US" dirty="0" err="1"/>
              <a:t>tamunhwa</a:t>
            </a:r>
            <a:r>
              <a:rPr lang="en-US" dirty="0"/>
              <a:t> </a:t>
            </a:r>
            <a:r>
              <a:rPr lang="en-US" dirty="0" err="1"/>
              <a:t>kajok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Concern that the children of migrant spouses would not be “Korean” enough</a:t>
            </a:r>
          </a:p>
          <a:p>
            <a:pPr lvl="1"/>
            <a:r>
              <a:rPr lang="en-US" dirty="0"/>
              <a:t>Educational programs for migrant wives (Korean language and cooking as well as job training)</a:t>
            </a:r>
          </a:p>
          <a:p>
            <a:pPr lvl="1"/>
            <a:r>
              <a:rPr lang="en-US" dirty="0"/>
              <a:t>South Korean students to be taught to value the cultural diversity of migrants (with limited effect)</a:t>
            </a:r>
          </a:p>
          <a:p>
            <a:r>
              <a:rPr lang="en-US" dirty="0"/>
              <a:t>Hierarchy of nations and languages</a:t>
            </a:r>
          </a:p>
          <a:p>
            <a:pPr lvl="1"/>
            <a:r>
              <a:rPr lang="en-US" dirty="0"/>
              <a:t>English and Chinese-speaking mothers often preserve use of their native language with their children</a:t>
            </a:r>
          </a:p>
          <a:p>
            <a:pPr lvl="1"/>
            <a:r>
              <a:rPr lang="en-US" dirty="0"/>
              <a:t>Those who speak less prestigious languages (like </a:t>
            </a:r>
            <a:r>
              <a:rPr lang="en-US" dirty="0" err="1"/>
              <a:t>Tagolog</a:t>
            </a:r>
            <a:r>
              <a:rPr lang="en-US" dirty="0"/>
              <a:t>) tend to avoid using it with their children</a:t>
            </a:r>
          </a:p>
          <a:p>
            <a:r>
              <a:rPr lang="en-US" dirty="0"/>
              <a:t>Note, however, that Choo argues that Filipinas married to Koreans are not necessarily that different from other factory workers (p34)</a:t>
            </a:r>
          </a:p>
        </p:txBody>
      </p:sp>
    </p:spTree>
    <p:extLst>
      <p:ext uri="{BB962C8B-B14F-4D97-AF65-F5344CB8AC3E}">
        <p14:creationId xmlns:p14="http://schemas.microsoft.com/office/powerpoint/2010/main" val="409273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5A47F-EE58-C64B-B8CF-207F5E241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Filipino Entertainment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0A307-8A5C-1148-BB5E-4031A4E1A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Filipino folk dance began in the early 20</a:t>
            </a:r>
            <a:r>
              <a:rPr lang="en-US" baseline="30000" dirty="0"/>
              <a:t>th</a:t>
            </a:r>
            <a:r>
              <a:rPr lang="en-US" dirty="0"/>
              <a:t> century Philippines as a cultural awareness movement based at universities</a:t>
            </a:r>
          </a:p>
          <a:p>
            <a:r>
              <a:rPr lang="en-US" dirty="0"/>
              <a:t>Beginning in the 1960s these dance troupes began to entertain US troops in the Philippines, Saigon, Okinawa, Guam, Hawaii and the Japanese mainland</a:t>
            </a:r>
          </a:p>
          <a:p>
            <a:pPr lvl="1"/>
            <a:r>
              <a:rPr lang="en-US" dirty="0"/>
              <a:t>By the 1970s some were hired by cruise ships and hotels</a:t>
            </a:r>
          </a:p>
          <a:p>
            <a:r>
              <a:rPr lang="en-US" dirty="0"/>
              <a:t>Filipina entertainers are found in both Japan and Korea, but in Korea they tend to be concentrated in </a:t>
            </a:r>
            <a:r>
              <a:rPr lang="en-US" dirty="0" err="1"/>
              <a:t>camptown</a:t>
            </a:r>
            <a:r>
              <a:rPr lang="en-US" dirty="0"/>
              <a:t> areas near US bases where Korean women no longer work</a:t>
            </a:r>
          </a:p>
          <a:p>
            <a:pPr lvl="1"/>
            <a:r>
              <a:rPr lang="en-US" dirty="0"/>
              <a:t>They are isolated from the rest of Korea </a:t>
            </a:r>
          </a:p>
          <a:p>
            <a:r>
              <a:rPr lang="en-US" dirty="0"/>
              <a:t>Conditions for entertainers are somewhat better in Japan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8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Japanese Hostess Bars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Filipinos seeking to go abroad because of deteriorating economy coincided with Japanese shortage of women willing to work in hostess bars</a:t>
            </a:r>
          </a:p>
          <a:p>
            <a:pPr lvl="1"/>
            <a:r>
              <a:rPr lang="en-US" dirty="0"/>
              <a:t>Hostess bars combine stigmatized work in the sex industry with glamorous and elite performance traditions linked to </a:t>
            </a:r>
            <a:r>
              <a:rPr lang="en-US" i="1" dirty="0"/>
              <a:t>showbiz </a:t>
            </a:r>
            <a:endParaRPr lang="en-US" dirty="0"/>
          </a:p>
          <a:p>
            <a:r>
              <a:rPr lang="en-US" dirty="0"/>
              <a:t>Japanese visa system was tweaked so that Filipinas could come to Japan on entertainer visas (</a:t>
            </a:r>
            <a:r>
              <a:rPr lang="en-US" dirty="0" err="1"/>
              <a:t>kōgyō</a:t>
            </a:r>
            <a:r>
              <a:rPr lang="en-US" dirty="0"/>
              <a:t> </a:t>
            </a:r>
            <a:r>
              <a:rPr lang="en-US" dirty="0" err="1"/>
              <a:t>biza</a:t>
            </a:r>
            <a:r>
              <a:rPr lang="en-US" dirty="0"/>
              <a:t> </a:t>
            </a:r>
            <a:r>
              <a:rPr lang="ja-JP" altLang="en-US" dirty="0"/>
              <a:t>興行ビザ</a:t>
            </a:r>
            <a:r>
              <a:rPr lang="en-US" altLang="ja-JP" dirty="0"/>
              <a:t>)</a:t>
            </a:r>
          </a:p>
          <a:p>
            <a:pPr lvl="1"/>
            <a:r>
              <a:rPr lang="en-US" dirty="0"/>
              <a:t>Recruited women often had little choice where they were assigned</a:t>
            </a:r>
          </a:p>
          <a:p>
            <a:pPr lvl="1"/>
            <a:r>
              <a:rPr lang="en-US" dirty="0"/>
              <a:t>Even when they worked in bars the girls had to demonstrate training as performers</a:t>
            </a:r>
          </a:p>
          <a:p>
            <a:pPr lvl="2"/>
            <a:r>
              <a:rPr lang="en-US" dirty="0"/>
              <a:t>Professional Filipino folk dancers were instructors, promoters, and licensing examiners</a:t>
            </a:r>
          </a:p>
          <a:p>
            <a:pPr lvl="2"/>
            <a:r>
              <a:rPr lang="en-US" dirty="0"/>
              <a:t>Girls from poor rural and urban communities in the Philippines who were recruited and trained as entertainers were almost local celebrities</a:t>
            </a:r>
          </a:p>
          <a:p>
            <a:pPr lvl="2"/>
            <a:r>
              <a:rPr lang="en-US" dirty="0"/>
              <a:t>Promoters often gave them cash to shop for clothes and makeup before going to Japan</a:t>
            </a:r>
          </a:p>
          <a:p>
            <a:r>
              <a:rPr lang="en-US" dirty="0"/>
              <a:t>Crackdown on visas in 2005 because of concern about Filipinas overstaying their visas (and/or marrying Japanese?)</a:t>
            </a:r>
          </a:p>
        </p:txBody>
      </p:sp>
    </p:spTree>
    <p:extLst>
      <p:ext uri="{BB962C8B-B14F-4D97-AF65-F5344CB8AC3E}">
        <p14:creationId xmlns:p14="http://schemas.microsoft.com/office/powerpoint/2010/main" val="2922815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Hostess Bar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Manual duties of cleaning and serving</a:t>
            </a:r>
          </a:p>
          <a:p>
            <a:r>
              <a:rPr lang="en-US" dirty="0"/>
              <a:t>Drink-back system (girls often had quotas)</a:t>
            </a:r>
          </a:p>
          <a:p>
            <a:pPr lvl="1"/>
            <a:r>
              <a:rPr lang="en-US" dirty="0"/>
              <a:t>Woman received ¥100 for each drink a customer bought</a:t>
            </a:r>
          </a:p>
          <a:p>
            <a:r>
              <a:rPr lang="en-US" dirty="0"/>
              <a:t>Request system (men could ask certain women to sit with them)</a:t>
            </a:r>
          </a:p>
          <a:p>
            <a:r>
              <a:rPr lang="en-US" dirty="0"/>
              <a:t>Hostesses and customers might talk during the day on the phone</a:t>
            </a:r>
          </a:p>
          <a:p>
            <a:r>
              <a:rPr lang="en-US" dirty="0" err="1"/>
              <a:t>Dōhan</a:t>
            </a:r>
            <a:r>
              <a:rPr lang="en-US" dirty="0"/>
              <a:t> </a:t>
            </a:r>
            <a:r>
              <a:rPr lang="ja-JP" altLang="en-US" dirty="0"/>
              <a:t>同伴　</a:t>
            </a:r>
            <a:r>
              <a:rPr lang="en-US" dirty="0"/>
              <a:t>(accompanying a customer on a date and coming back to the bar-sometimes with quotas)</a:t>
            </a:r>
          </a:p>
          <a:p>
            <a:pPr lvl="1"/>
            <a:r>
              <a:rPr lang="en-US" dirty="0"/>
              <a:t>Women avoid </a:t>
            </a:r>
            <a:r>
              <a:rPr lang="en-US" dirty="0" err="1"/>
              <a:t>sukebei</a:t>
            </a:r>
            <a:r>
              <a:rPr lang="en-US" dirty="0"/>
              <a:t> (rakes) and favor </a:t>
            </a:r>
            <a:r>
              <a:rPr lang="en-US" dirty="0" err="1"/>
              <a:t>majime</a:t>
            </a:r>
            <a:r>
              <a:rPr lang="en-US" dirty="0"/>
              <a:t> (serious) men</a:t>
            </a:r>
          </a:p>
          <a:p>
            <a:pPr lvl="1"/>
            <a:r>
              <a:rPr lang="en-US" dirty="0"/>
              <a:t>Shopping could introduce girls to a world of glamour and brand name consumption</a:t>
            </a:r>
          </a:p>
          <a:p>
            <a:r>
              <a:rPr lang="en-US" dirty="0"/>
              <a:t>Combination of financial pressure, but also intimate and caretaking relationship with male </a:t>
            </a:r>
            <a:r>
              <a:rPr lang="en-US" dirty="0" err="1"/>
              <a:t>customers</a:t>
            </a:r>
            <a:r>
              <a:rPr lang="en-US" dirty="0" err="1">
                <a:sym typeface="Wingdings"/>
              </a:rPr>
              <a:t>in</a:t>
            </a:r>
            <a:r>
              <a:rPr lang="en-US" dirty="0">
                <a:sym typeface="Wingdings"/>
              </a:rPr>
              <a:t> some cases leading to dating, romance, and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498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Process of managing feelings and expressions to fulfill the emotional requirements of a job or role</a:t>
            </a:r>
          </a:p>
          <a:p>
            <a:pPr lvl="1"/>
            <a:r>
              <a:rPr lang="en-US" dirty="0"/>
              <a:t>Usually face-to-face interaction (as in hospitality industry)</a:t>
            </a:r>
          </a:p>
          <a:p>
            <a:pPr lvl="1"/>
            <a:r>
              <a:rPr lang="en-US" dirty="0"/>
              <a:t>Worker needs to produce a certain emotional states in customer or role partner (happiness, relaxation, respect, feeling of success, feeling of masculinity or femininity) </a:t>
            </a:r>
          </a:p>
          <a:p>
            <a:pPr lvl="1"/>
            <a:r>
              <a:rPr lang="en-US" dirty="0"/>
              <a:t>Employer (or other powerful person like mother-in-law) exercises a degree of control through training and supervision</a:t>
            </a:r>
          </a:p>
          <a:p>
            <a:r>
              <a:rPr lang="en-US" dirty="0"/>
              <a:t>Stereotyped female jobs and roles that require friendliness, deference, empathy, etc. are jobs that require emotional labor</a:t>
            </a:r>
          </a:p>
          <a:p>
            <a:r>
              <a:rPr lang="en-US" dirty="0"/>
              <a:t>Women in Japanese hostess clubs must make men feel welcome, successful, masculine, and desirable (partly by acting feminine and deferential)—this would be considered emotional labor</a:t>
            </a:r>
          </a:p>
          <a:p>
            <a:r>
              <a:rPr lang="en-US" dirty="0"/>
              <a:t>(if they marry in Japan or Korea) wives and daughters-in-law must manage the emotions of their husbands and mothers-in-law, so this, too, would be considered emotional labor</a:t>
            </a:r>
          </a:p>
        </p:txBody>
      </p:sp>
    </p:spTree>
    <p:extLst>
      <p:ext uri="{BB962C8B-B14F-4D97-AF65-F5344CB8AC3E}">
        <p14:creationId xmlns:p14="http://schemas.microsoft.com/office/powerpoint/2010/main" val="1852761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2AD3-3C56-D54C-B34F-4E7A0EA8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Cecile—Korea Second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05EB5-F248-B341-AE0B-DF3F394B6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Experience working in hostess bars in Japan when young</a:t>
            </a:r>
          </a:p>
          <a:p>
            <a:r>
              <a:rPr lang="en-US" dirty="0"/>
              <a:t>Since she was “over thirty” brokers would not send her to Japan, but assigned her to a camp town club in Korea</a:t>
            </a:r>
          </a:p>
          <a:p>
            <a:pPr lvl="1"/>
            <a:r>
              <a:rPr lang="en-US" dirty="0"/>
              <a:t>Compared to Japan she was more isolated from Korean society since camp towns are shunned by most Koreans as “zones of exception” (</a:t>
            </a:r>
            <a:r>
              <a:rPr lang="en-US" dirty="0" err="1"/>
              <a:t>Aihwa</a:t>
            </a:r>
            <a:r>
              <a:rPr lang="en-US" dirty="0"/>
              <a:t> Ong </a:t>
            </a:r>
            <a:r>
              <a:rPr lang="en-US" i="1" dirty="0"/>
              <a:t>Neoliberalism as Exception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Some of the girls marry US GI’s but Cecile didn’t want to</a:t>
            </a:r>
          </a:p>
          <a:p>
            <a:pPr lvl="1"/>
            <a:r>
              <a:rPr lang="en-US" dirty="0"/>
              <a:t>Clubs usually segregate clientele by ethnicity to minimize fights</a:t>
            </a:r>
          </a:p>
          <a:p>
            <a:pPr lvl="2"/>
            <a:r>
              <a:rPr lang="en-US" dirty="0"/>
              <a:t>Note page 41 assessment of </a:t>
            </a:r>
            <a:r>
              <a:rPr lang="en-US" dirty="0" err="1"/>
              <a:t>Gis</a:t>
            </a:r>
            <a:r>
              <a:rPr lang="en-US" dirty="0"/>
              <a:t> depicting them as relatively caring (unlike image of </a:t>
            </a:r>
            <a:r>
              <a:rPr lang="en-US" dirty="0" err="1"/>
              <a:t>Gis</a:t>
            </a:r>
            <a:r>
              <a:rPr lang="en-US" dirty="0"/>
              <a:t> in Korean society where GI violence against women is the dominant image)</a:t>
            </a:r>
          </a:p>
          <a:p>
            <a:pPr lvl="2"/>
            <a:r>
              <a:rPr lang="en-US" dirty="0"/>
              <a:t>This shows the complexity and ambiguity of the relationships in this kind of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00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C58C2-3A56-494D-9F38-97B531479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Koreans’ Encounters with Migrants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89582-01F2-D748-B1E0-44347F505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832" y="1930400"/>
            <a:ext cx="8596668" cy="3880773"/>
          </a:xfrm>
        </p:spPr>
        <p:txBody>
          <a:bodyPr/>
          <a:lstStyle/>
          <a:p>
            <a:r>
              <a:rPr lang="en-US" dirty="0"/>
              <a:t>Some South Koreans do social work with migrants</a:t>
            </a:r>
          </a:p>
          <a:p>
            <a:pPr lvl="1"/>
            <a:r>
              <a:rPr lang="en-US" dirty="0"/>
              <a:t>Advocacy, education, and integration activities that shape what migrant encounter means for everyday South Koreans</a:t>
            </a:r>
          </a:p>
          <a:p>
            <a:pPr lvl="1"/>
            <a:r>
              <a:rPr lang="en-US" dirty="0"/>
              <a:t>Help shape migrants’ rights and citizenship</a:t>
            </a:r>
          </a:p>
          <a:p>
            <a:r>
              <a:rPr lang="en-US" dirty="0"/>
              <a:t>Key question to focus on:</a:t>
            </a:r>
          </a:p>
          <a:p>
            <a:pPr lvl="1"/>
            <a:r>
              <a:rPr lang="en-US" dirty="0"/>
              <a:t>How do encounters with “the foreigner” solve distinctive problems for various groups of South Koreans, and shape their own citizenship projects</a:t>
            </a:r>
          </a:p>
          <a:p>
            <a:pPr lvl="1"/>
            <a:r>
              <a:rPr lang="en-US" dirty="0"/>
              <a:t>For example, </a:t>
            </a:r>
            <a:r>
              <a:rPr lang="en-US" dirty="0" err="1"/>
              <a:t>Lieba</a:t>
            </a:r>
            <a:r>
              <a:rPr lang="en-US" dirty="0"/>
              <a:t> </a:t>
            </a:r>
            <a:r>
              <a:rPr lang="en-US" dirty="0" err="1"/>
              <a:t>Faier</a:t>
            </a:r>
            <a:r>
              <a:rPr lang="en-US" dirty="0"/>
              <a:t>, in writing about rural Japanese encounters with Filipinas, argues that these encounters provide for them an experience of “cosmopolitanism” that is now an important element of Japanese self-definitions of their modernity. Does something similar happen in Korea?</a:t>
            </a:r>
          </a:p>
        </p:txBody>
      </p:sp>
    </p:spTree>
    <p:extLst>
      <p:ext uri="{BB962C8B-B14F-4D97-AF65-F5344CB8AC3E}">
        <p14:creationId xmlns:p14="http://schemas.microsoft.com/office/powerpoint/2010/main" val="2028262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B816F-C74C-0C47-AF19-86AF7041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 of the Developmental Generation who work with migrants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12374-B4BA-074C-887F-1B407F329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 </a:t>
            </a:r>
            <a:r>
              <a:rPr lang="en-US" dirty="0" err="1"/>
              <a:t>Hansuk</a:t>
            </a:r>
            <a:endParaRPr lang="en-US" dirty="0"/>
          </a:p>
          <a:p>
            <a:pPr lvl="1"/>
            <a:r>
              <a:rPr lang="en-US" dirty="0"/>
              <a:t>Came out of the democratization movement and sympathized with the </a:t>
            </a:r>
            <a:r>
              <a:rPr lang="en-US" i="1" dirty="0"/>
              <a:t>minjung</a:t>
            </a:r>
            <a:r>
              <a:rPr lang="en-US" dirty="0"/>
              <a:t> (the downtrodden)—i.e. is a 386</a:t>
            </a:r>
          </a:p>
          <a:p>
            <a:pPr lvl="2"/>
            <a:r>
              <a:rPr lang="en-US" dirty="0"/>
              <a:t>In the seventies this was the farmers, in the 1980s it was the workers, after the Asian financial crisis it became irregular workers and migrants</a:t>
            </a:r>
          </a:p>
          <a:p>
            <a:pPr lvl="2"/>
            <a:r>
              <a:rPr lang="en-US" dirty="0"/>
              <a:t>These groups need to be supported “for development and progress”</a:t>
            </a:r>
          </a:p>
          <a:p>
            <a:pPr lvl="1"/>
            <a:r>
              <a:rPr lang="en-US" dirty="0"/>
              <a:t>Pastor Choi similar—think that when the most vulnerable do well, all do well</a:t>
            </a:r>
          </a:p>
          <a:p>
            <a:r>
              <a:rPr lang="en-US" dirty="0"/>
              <a:t>“Vicious cycle of migration” (circular migration)</a:t>
            </a:r>
          </a:p>
          <a:p>
            <a:pPr lvl="1"/>
            <a:r>
              <a:rPr lang="en-US" dirty="0"/>
              <a:t>Make money abroad, but when go back home there is no work so they remigrate</a:t>
            </a:r>
          </a:p>
          <a:p>
            <a:r>
              <a:rPr lang="en-US" dirty="0"/>
              <a:t>Many want to avoid the social problems of migration that they see in the US and Europe</a:t>
            </a:r>
          </a:p>
          <a:p>
            <a:pPr lvl="1"/>
            <a:r>
              <a:rPr lang="en-US" dirty="0"/>
              <a:t>Will anti-Korean sentiment arise?</a:t>
            </a:r>
          </a:p>
          <a:p>
            <a:r>
              <a:rPr lang="en-US" dirty="0"/>
              <a:t>The desire for Korea to take a high place in the “hierarchy of nations” underlies much of this discourse</a:t>
            </a:r>
          </a:p>
        </p:txBody>
      </p:sp>
    </p:spTree>
    <p:extLst>
      <p:ext uri="{BB962C8B-B14F-4D97-AF65-F5344CB8AC3E}">
        <p14:creationId xmlns:p14="http://schemas.microsoft.com/office/powerpoint/2010/main" val="90848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4FA0B-7C82-1445-A2F4-F3448760A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Filipinos Migrate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00D5F-545A-3B4C-8292-C013A260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Marcos regime 1961-1986 (martial law 1972-1981) the Philippines’ economy stagnated</a:t>
            </a:r>
          </a:p>
          <a:p>
            <a:pPr lvl="1"/>
            <a:r>
              <a:rPr lang="en-US" dirty="0"/>
              <a:t>Good English language education</a:t>
            </a:r>
          </a:p>
          <a:p>
            <a:pPr lvl="1"/>
            <a:r>
              <a:rPr lang="en-US" dirty="0"/>
              <a:t>While there was economic growth at times, it was unequally distributed and during the 1980s the Philippines began to stagnate</a:t>
            </a:r>
          </a:p>
          <a:p>
            <a:pPr lvl="2"/>
            <a:r>
              <a:rPr lang="en-US" dirty="0"/>
              <a:t>Much corruption (Marco regime often called a “kleptocracy” and “crony capitalism”)</a:t>
            </a:r>
          </a:p>
          <a:p>
            <a:pPr lvl="2"/>
            <a:r>
              <a:rPr lang="en-US" dirty="0"/>
              <a:t>Per capita income no more than a tenth of the rapidly industrializing East Asian countries like Japan, South Korea, Taiwan, Hong Kong, and Singapore</a:t>
            </a:r>
          </a:p>
          <a:p>
            <a:r>
              <a:rPr lang="en-US" dirty="0"/>
              <a:t>By the 1970s the Philippines had developed a “culture of migration” through which migrants support their families in the Philippines through remittances</a:t>
            </a:r>
          </a:p>
        </p:txBody>
      </p:sp>
    </p:spTree>
    <p:extLst>
      <p:ext uri="{BB962C8B-B14F-4D97-AF65-F5344CB8AC3E}">
        <p14:creationId xmlns:p14="http://schemas.microsoft.com/office/powerpoint/2010/main" val="1814945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4A6F-D9F1-F84D-957A-B02E6EB55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Women of the Developmental Generation who Work with Migrants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70B72-247E-8243-A3AB-DE803C82AC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0000" lnSpcReduction="20000"/>
          </a:bodyPr>
          <a:lstStyle/>
          <a:p>
            <a:pPr marL="914400" lvl="2" indent="0">
              <a:buNone/>
            </a:pPr>
            <a:endParaRPr lang="en-US" sz="2000" dirty="0"/>
          </a:p>
          <a:p>
            <a:pPr lvl="1"/>
            <a:r>
              <a:rPr lang="en-US" sz="2600" dirty="0"/>
              <a:t>Acutely aware of gender limitations</a:t>
            </a:r>
          </a:p>
          <a:p>
            <a:pPr lvl="2"/>
            <a:r>
              <a:rPr lang="en-US" sz="2400" dirty="0"/>
              <a:t>Sacrificed themselves for brothers by going straight to factories (rather than furthering their education)</a:t>
            </a:r>
          </a:p>
          <a:p>
            <a:pPr lvl="2"/>
            <a:r>
              <a:rPr lang="en-US" sz="2400" dirty="0"/>
              <a:t>Upon marriage “militarized modernity” relegated women to being “rational, modern household managers” and reproducers of the next generation</a:t>
            </a:r>
          </a:p>
          <a:p>
            <a:pPr lvl="1"/>
            <a:r>
              <a:rPr lang="en-US" sz="2600" dirty="0"/>
              <a:t>In later life volunteered to escape domesticity</a:t>
            </a:r>
          </a:p>
          <a:p>
            <a:pPr lvl="2"/>
            <a:r>
              <a:rPr lang="en-US" sz="2200" dirty="0"/>
              <a:t>Middle-class women “ideal national subjects” as wives of “salarymen”, but lose sense of purpose once children are grown (or become bored and isolated by domesticity)</a:t>
            </a:r>
          </a:p>
          <a:p>
            <a:pPr lvl="3"/>
            <a:r>
              <a:rPr lang="en-US" sz="2000" dirty="0"/>
              <a:t>For example, </a:t>
            </a:r>
            <a:r>
              <a:rPr lang="en-US" sz="2000" dirty="0" err="1"/>
              <a:t>Myounghwa</a:t>
            </a:r>
            <a:r>
              <a:rPr lang="en-US" sz="2000" dirty="0"/>
              <a:t> sympathized with the displacement of patrilocal marriage p57, and others sympathized with arranged marriages</a:t>
            </a:r>
          </a:p>
          <a:p>
            <a:pPr lvl="2"/>
            <a:r>
              <a:rPr lang="en-US" sz="2200" dirty="0"/>
              <a:t>By volunteering they became </a:t>
            </a:r>
            <a:r>
              <a:rPr lang="en-US" sz="2200" b="1" dirty="0"/>
              <a:t>material guardians </a:t>
            </a:r>
            <a:r>
              <a:rPr lang="en-US" sz="2200" dirty="0"/>
              <a:t>able to empathize with migrants as women, and teach them how to become Korean mothers</a:t>
            </a:r>
          </a:p>
          <a:p>
            <a:pPr lvl="3"/>
            <a:r>
              <a:rPr lang="en-US" sz="2200" dirty="0"/>
              <a:t>Control “people below” by showing them middle-class ways to “ignorant husbands and mothers-in-law”</a:t>
            </a:r>
          </a:p>
          <a:p>
            <a:pPr lvl="3"/>
            <a:r>
              <a:rPr lang="en-US" sz="2200" dirty="0"/>
              <a:t>Protect migrants from official upper-class meddlers</a:t>
            </a:r>
          </a:p>
          <a:p>
            <a:pPr lvl="3"/>
            <a:r>
              <a:rPr lang="ko-KR" altLang="en-US" sz="2200" dirty="0"/>
              <a:t>사랑하면 알게 되고</a:t>
            </a:r>
            <a:r>
              <a:rPr lang="en-US" altLang="ko-KR" sz="2200" dirty="0"/>
              <a:t>,</a:t>
            </a:r>
            <a:r>
              <a:rPr lang="ko-KR" altLang="en-US" sz="2200" dirty="0"/>
              <a:t> 알면 보이나니</a:t>
            </a:r>
            <a:r>
              <a:rPr lang="en-US" altLang="ko-KR" sz="2200" dirty="0"/>
              <a:t>,</a:t>
            </a:r>
            <a:r>
              <a:rPr lang="ko-KR" altLang="en-US" sz="2200" dirty="0"/>
              <a:t> 그때 보이는 것은 전과 같지 않으리라</a:t>
            </a:r>
            <a:endParaRPr lang="en-US" altLang="ko-KR" sz="2200" dirty="0"/>
          </a:p>
          <a:p>
            <a:pPr lvl="2"/>
            <a:r>
              <a:rPr lang="en-US" sz="2200" dirty="0"/>
              <a:t>Maternal guardians challenge their own gender-based subordination while upholding racial and class hierarchies and heteronormative family by teaching how to properly (and in a modern fashion) raise the next generation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7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EE17-45FB-ED44-BD76-515449E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Cosmopolitan Desires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7B4A5-FC0A-8541-86E2-307F0007A9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Older Koreans were not able to travel abroad for leisure (you used to have to get an exit permit), so migration was understood as a tough decision</a:t>
            </a:r>
          </a:p>
          <a:p>
            <a:pPr lvl="1"/>
            <a:r>
              <a:rPr lang="en-US" dirty="0"/>
              <a:t>Top graduate students allowed to go abroad for study, and other government-condoned travel included travel to the Middle East on construction projects, or migration to South America as an immigrant</a:t>
            </a:r>
          </a:p>
          <a:p>
            <a:r>
              <a:rPr lang="en-US" dirty="0"/>
              <a:t>After the 1990s globalization (</a:t>
            </a:r>
            <a:r>
              <a:rPr lang="en-US" dirty="0" err="1"/>
              <a:t>segyehwa</a:t>
            </a:r>
            <a:r>
              <a:rPr lang="en-US" dirty="0"/>
              <a:t>) was prioritized, including travel and education in foreign languages to allow Korea to take its place in the world as a cosmopolitan trading nation</a:t>
            </a:r>
          </a:p>
          <a:p>
            <a:pPr lvl="1"/>
            <a:r>
              <a:rPr lang="en-US" dirty="0"/>
              <a:t>Elites were able to go abroad to study English and acquire qualifications for top-level jobs</a:t>
            </a:r>
          </a:p>
          <a:p>
            <a:pPr lvl="1"/>
            <a:r>
              <a:rPr lang="en-US" dirty="0"/>
              <a:t>Less advantaged young people also longed for this upper-class cosmopolitanism</a:t>
            </a:r>
          </a:p>
          <a:p>
            <a:pPr lvl="1"/>
            <a:r>
              <a:rPr lang="en-US" dirty="0"/>
              <a:t>(cf. spoon theory, teacher saying “you want to be someone who eats with a fork and a knife”)</a:t>
            </a:r>
          </a:p>
          <a:p>
            <a:r>
              <a:rPr lang="en-US" dirty="0"/>
              <a:t>This generation often rejected the ”conservative” culture </a:t>
            </a:r>
            <a:r>
              <a:rPr lang="en-US"/>
              <a:t>of the social movements of the 1980s</a:t>
            </a:r>
            <a:endParaRPr lang="en-US" dirty="0"/>
          </a:p>
          <a:p>
            <a:pPr lvl="1"/>
            <a:r>
              <a:rPr lang="en-US" dirty="0"/>
              <a:t>Hierarchical structure, regulation of women’s bodies and sexuality, demand for “serious” devotion</a:t>
            </a:r>
          </a:p>
          <a:p>
            <a:pPr lvl="1"/>
            <a:r>
              <a:rPr lang="en-US" dirty="0"/>
              <a:t>They sought </a:t>
            </a:r>
            <a:r>
              <a:rPr lang="en-US" i="1" dirty="0" err="1"/>
              <a:t>jaemi</a:t>
            </a:r>
            <a:r>
              <a:rPr lang="en-US" i="1" dirty="0"/>
              <a:t> </a:t>
            </a:r>
            <a:r>
              <a:rPr lang="en-US" dirty="0"/>
              <a:t>(fun)—</a:t>
            </a:r>
            <a:r>
              <a:rPr lang="en-US" dirty="0" err="1"/>
              <a:t>Jesook</a:t>
            </a:r>
            <a:r>
              <a:rPr lang="en-US" dirty="0"/>
              <a:t> Song (</a:t>
            </a:r>
            <a:r>
              <a:rPr lang="en-US" i="1" dirty="0"/>
              <a:t>On Your Own) </a:t>
            </a:r>
            <a:r>
              <a:rPr lang="en-US" dirty="0"/>
              <a:t>has theorized this as “jouissance” and an alternative to the standard, narrow path to success</a:t>
            </a:r>
          </a:p>
          <a:p>
            <a:pPr lvl="2"/>
            <a:r>
              <a:rPr lang="en-US" dirty="0"/>
              <a:t>good grades, prestigious university, corporate job, marriage, buying a house and raising children—many don’t want to marry</a:t>
            </a:r>
          </a:p>
        </p:txBody>
      </p:sp>
    </p:spTree>
    <p:extLst>
      <p:ext uri="{BB962C8B-B14F-4D97-AF65-F5344CB8AC3E}">
        <p14:creationId xmlns:p14="http://schemas.microsoft.com/office/powerpoint/2010/main" val="16378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FFB2-3D1B-4B46-9EE3-0AC449C5D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Philippines Net Migration Rate 2001-2020 (in-migration minus out-migration)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5F5A05-0E4C-8742-A728-2E24D7480C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5166317"/>
              </p:ext>
            </p:extLst>
          </p:nvPr>
        </p:nvGraphicFramePr>
        <p:xfrm>
          <a:off x="677335" y="2201479"/>
          <a:ext cx="8750870" cy="3880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88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D2BD1-9B0D-E945-A171-16D1E7F37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Filipinos Abroad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22BE0-6DE1-254E-AFEF-557FDFBA6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1. USA (immigrants) 4 million (including mixed heritage)</a:t>
            </a:r>
          </a:p>
          <a:p>
            <a:r>
              <a:rPr lang="en-US" dirty="0"/>
              <a:t>2. Saudi Arabia 1 mil (labor migrants, both skilled and semiskilled)</a:t>
            </a:r>
          </a:p>
          <a:p>
            <a:r>
              <a:rPr lang="en-US" dirty="0"/>
              <a:t>3. United Arab Emirates 700,000 (labor migrants)</a:t>
            </a:r>
          </a:p>
          <a:p>
            <a:r>
              <a:rPr lang="en-US" dirty="0"/>
              <a:t>4. Japan 325,000 (72% women who came as entertainers, and about half have permanent residence because they married Japanese)</a:t>
            </a:r>
          </a:p>
          <a:p>
            <a:r>
              <a:rPr lang="en-US" dirty="0"/>
              <a:t>9. Singapore 200,000 (60% professional and skilled workers, the rest domestic workers)</a:t>
            </a:r>
          </a:p>
          <a:p>
            <a:r>
              <a:rPr lang="en-US" dirty="0"/>
              <a:t>11. Hong Kong 186,000 (mostly female domestic workers)</a:t>
            </a:r>
          </a:p>
          <a:p>
            <a:r>
              <a:rPr lang="en-US" dirty="0"/>
              <a:t>15. Taiwan 80,000 (mostly factory workers, with some female marriage migrants)</a:t>
            </a:r>
          </a:p>
          <a:p>
            <a:r>
              <a:rPr lang="en-US" dirty="0"/>
              <a:t>16. South Korea 50,0000 (mostly factory workers, many illegal, with some female marriage migrants)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1D97B-62E9-B741-96BE-B9A4605C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B2A78-5496-874D-B8C9-465961508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Filipino migration began to decline after 2010 when the economy began to take off</a:t>
            </a:r>
          </a:p>
          <a:p>
            <a:r>
              <a:rPr lang="en-US" dirty="0"/>
              <a:t>Filipino migration to different countries is not the same</a:t>
            </a:r>
          </a:p>
          <a:p>
            <a:r>
              <a:rPr lang="en-US" dirty="0"/>
              <a:t>Questions to ask:</a:t>
            </a:r>
          </a:p>
          <a:p>
            <a:pPr lvl="1"/>
            <a:r>
              <a:rPr lang="en-US" dirty="0"/>
              <a:t>Can Filipino migrants establish permanent residence in their country of migration?</a:t>
            </a:r>
          </a:p>
          <a:p>
            <a:pPr lvl="1"/>
            <a:r>
              <a:rPr lang="en-US" dirty="0"/>
              <a:t>Can Filipino migrants bring their families with them?</a:t>
            </a:r>
          </a:p>
          <a:p>
            <a:pPr lvl="1"/>
            <a:r>
              <a:rPr lang="en-US" dirty="0"/>
              <a:t>Is there gender balance in the migration to these countries?</a:t>
            </a:r>
          </a:p>
          <a:p>
            <a:pPr lvl="1"/>
            <a:r>
              <a:rPr lang="en-US" dirty="0"/>
              <a:t>What kinds of jobs are available in which countries, and who takes them?</a:t>
            </a:r>
          </a:p>
          <a:p>
            <a:pPr lvl="2"/>
            <a:r>
              <a:rPr lang="en-US" dirty="0"/>
              <a:t>Professional jobs (US, Saudi Arabia, Singapore)</a:t>
            </a:r>
          </a:p>
          <a:p>
            <a:pPr lvl="2"/>
            <a:r>
              <a:rPr lang="en-US" dirty="0"/>
              <a:t>Construction (Saudi Arabia, UAE)</a:t>
            </a:r>
          </a:p>
          <a:p>
            <a:pPr lvl="2"/>
            <a:r>
              <a:rPr lang="en-US" dirty="0"/>
              <a:t>Factory jobs (US, Taiwan, South Korea)</a:t>
            </a:r>
          </a:p>
          <a:p>
            <a:pPr lvl="2"/>
            <a:r>
              <a:rPr lang="en-US" dirty="0"/>
              <a:t>Domestic Labor (UAE, Singapore, Hong Kong)</a:t>
            </a:r>
          </a:p>
        </p:txBody>
      </p:sp>
    </p:spTree>
    <p:extLst>
      <p:ext uri="{BB962C8B-B14F-4D97-AF65-F5344CB8AC3E}">
        <p14:creationId xmlns:p14="http://schemas.microsoft.com/office/powerpoint/2010/main" val="268698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29395-2C43-784A-9EAB-F9B0DED98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Study in Contrasts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47002-7FA1-684D-A296-C51EDF320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United States</a:t>
            </a:r>
          </a:p>
          <a:p>
            <a:pPr lvl="1"/>
            <a:r>
              <a:rPr lang="en-US" dirty="0"/>
              <a:t>Filipinos can enter as immigrants eligible for permanent residence (Green Card), and can acquire citizenship (many Filipinos have citizenship)</a:t>
            </a:r>
          </a:p>
          <a:p>
            <a:pPr lvl="1"/>
            <a:r>
              <a:rPr lang="en-US" dirty="0"/>
              <a:t>Visas are limited and difficult to get, however, so that it tends to be the better off and better educated Filipinos who can get a visa for the USA</a:t>
            </a:r>
          </a:p>
          <a:p>
            <a:pPr lvl="1"/>
            <a:r>
              <a:rPr lang="en-US" dirty="0"/>
              <a:t>Some Filipinas marry US soldiers and can immigrate that way, and later bring family members through “family unification” visas (limited by President Trump)</a:t>
            </a:r>
          </a:p>
          <a:p>
            <a:pPr lvl="1"/>
            <a:r>
              <a:rPr lang="en-US" dirty="0"/>
              <a:t>(Canada has a “live-in caregiver program”)</a:t>
            </a:r>
          </a:p>
          <a:p>
            <a:r>
              <a:rPr lang="en-US" dirty="0"/>
              <a:t>Hong Kong</a:t>
            </a:r>
          </a:p>
          <a:p>
            <a:pPr lvl="1"/>
            <a:r>
              <a:rPr lang="en-US" dirty="0"/>
              <a:t>Most migrants are Filipinas migrating as domestic help (cooking, cleaning, childcare), and they often live with their employers</a:t>
            </a:r>
          </a:p>
          <a:p>
            <a:pPr lvl="2"/>
            <a:r>
              <a:rPr lang="en-US" dirty="0"/>
              <a:t>Filipina domestic helpers are prized because they are well-educated and speak English</a:t>
            </a:r>
          </a:p>
          <a:p>
            <a:pPr lvl="1"/>
            <a:r>
              <a:rPr lang="en-US" dirty="0"/>
              <a:t>Domestic help migrants cannot bring family members, and can only stay in Hong Kong during their labor contract</a:t>
            </a:r>
          </a:p>
          <a:p>
            <a:pPr lvl="1"/>
            <a:r>
              <a:rPr lang="en-US" dirty="0"/>
              <a:t>While marriage to a Hong Kong man would allow them to stay, this is rare as Hong Kong men prefer to marry Hong Kong or mainland Chinese women</a:t>
            </a:r>
          </a:p>
        </p:txBody>
      </p:sp>
    </p:spTree>
    <p:extLst>
      <p:ext uri="{BB962C8B-B14F-4D97-AF65-F5344CB8AC3E}">
        <p14:creationId xmlns:p14="http://schemas.microsoft.com/office/powerpoint/2010/main" val="155417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FFB5B-3C05-AD4E-AF3A-D6C795F2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Loyda</a:t>
            </a:r>
            <a:r>
              <a:rPr lang="en-US" dirty="0"/>
              <a:t> Del Rosario, factory worker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D9E50-B1EB-684F-B8CB-ADEE5A200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Loyda</a:t>
            </a:r>
            <a:r>
              <a:rPr lang="en-US" dirty="0"/>
              <a:t> Del Rosario had experience elsewhere before coming to Korea</a:t>
            </a:r>
          </a:p>
          <a:p>
            <a:pPr lvl="1"/>
            <a:r>
              <a:rPr lang="en-US" dirty="0"/>
              <a:t>Her initial work seems to have been domestic labor in Singapore (</a:t>
            </a:r>
            <a:r>
              <a:rPr lang="en-US" dirty="0" err="1"/>
              <a:t>à</a:t>
            </a:r>
            <a:r>
              <a:rPr lang="en-US" dirty="0"/>
              <a:t> la Hong Kong) and with her husband left in the Philippines her marriage broke down</a:t>
            </a:r>
          </a:p>
          <a:p>
            <a:r>
              <a:rPr lang="en-US" dirty="0"/>
              <a:t>She opted to leave “legal servitude” (short-term contractual domestic labor) for “free illegality” (Choo page 21)</a:t>
            </a:r>
          </a:p>
          <a:p>
            <a:pPr lvl="1"/>
            <a:r>
              <a:rPr lang="en-US" dirty="0"/>
              <a:t>Met her new husband, Victor, working in a factory in Taiwan</a:t>
            </a:r>
          </a:p>
          <a:p>
            <a:pPr lvl="1"/>
            <a:r>
              <a:rPr lang="en-US" dirty="0"/>
              <a:t>Victor followed cousins working in Korea and overstayed a tourist visa where </a:t>
            </a:r>
            <a:r>
              <a:rPr lang="en-US" dirty="0" err="1"/>
              <a:t>Loyda</a:t>
            </a:r>
            <a:r>
              <a:rPr lang="en-US" dirty="0"/>
              <a:t> joined him to work in the factory</a:t>
            </a:r>
          </a:p>
          <a:p>
            <a:pPr lvl="1"/>
            <a:r>
              <a:rPr lang="en-US" dirty="0"/>
              <a:t>They have been together in Korea for 10 years working without a permit</a:t>
            </a:r>
          </a:p>
          <a:p>
            <a:pPr lvl="1"/>
            <a:r>
              <a:rPr lang="en-US" dirty="0"/>
              <a:t>They live within a vibrant ethnic community</a:t>
            </a:r>
          </a:p>
          <a:p>
            <a:r>
              <a:rPr lang="en-US" dirty="0"/>
              <a:t>She has weak ties left with the Philippines</a:t>
            </a:r>
          </a:p>
          <a:p>
            <a:pPr lvl="1"/>
            <a:r>
              <a:rPr lang="en-US" dirty="0"/>
              <a:t>Contrast between long-term migrants in US (about which there is more research) with short-term “circular migrants” in Asia</a:t>
            </a:r>
          </a:p>
        </p:txBody>
      </p:sp>
    </p:spTree>
    <p:extLst>
      <p:ext uri="{BB962C8B-B14F-4D97-AF65-F5344CB8AC3E}">
        <p14:creationId xmlns:p14="http://schemas.microsoft.com/office/powerpoint/2010/main" val="415762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Filipina Migration Mental 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100" dirty="0"/>
              <a:t>Triangular imaginary of Philippines, America, and developed Asian countries shows migrants think simply of “home and abroad”</a:t>
            </a:r>
          </a:p>
          <a:p>
            <a:r>
              <a:rPr lang="en-US" sz="2100" dirty="0"/>
              <a:t>Philippines Woman’s Story</a:t>
            </a:r>
          </a:p>
          <a:p>
            <a:pPr lvl="1"/>
            <a:r>
              <a:rPr lang="en-US" dirty="0"/>
              <a:t>Grow up in poverty, see examples of successful migrants building houses in their hometown, </a:t>
            </a:r>
            <a:r>
              <a:rPr lang="en-US" dirty="0" err="1"/>
              <a:t>developsa</a:t>
            </a:r>
            <a:r>
              <a:rPr lang="en-US" dirty="0"/>
              <a:t> “dream of migration” as a dutiful and responsible daughter</a:t>
            </a:r>
          </a:p>
          <a:p>
            <a:r>
              <a:rPr lang="en-US" sz="2100" dirty="0"/>
              <a:t>America Dream</a:t>
            </a:r>
          </a:p>
          <a:p>
            <a:pPr lvl="1"/>
            <a:r>
              <a:rPr lang="en-US" dirty="0"/>
              <a:t>US where Filipino elites go for education, and where celebrities visit</a:t>
            </a:r>
          </a:p>
          <a:p>
            <a:pPr lvl="1"/>
            <a:r>
              <a:rPr lang="en-US" dirty="0"/>
              <a:t>Many have relatives in the US</a:t>
            </a:r>
          </a:p>
          <a:p>
            <a:pPr lvl="1"/>
            <a:r>
              <a:rPr lang="en-US" dirty="0"/>
              <a:t>“colonial mentality” where example of US labor migration of the middle classes are models of upward mobility through migration that can be emulated</a:t>
            </a:r>
          </a:p>
          <a:p>
            <a:r>
              <a:rPr lang="en-US" sz="2100" dirty="0"/>
              <a:t>No separate “Japan Dream” or “Korea Dream”</a:t>
            </a:r>
            <a:endParaRPr lang="en-US" dirty="0"/>
          </a:p>
          <a:p>
            <a:pPr lvl="1"/>
            <a:r>
              <a:rPr lang="en-US" dirty="0"/>
              <a:t>Naturalization, while possible in Japan and Korea, is difficult and less accepted than in US</a:t>
            </a:r>
          </a:p>
          <a:p>
            <a:pPr lvl="1"/>
            <a:r>
              <a:rPr lang="en-US" dirty="0"/>
              <a:t>While some see Korea as a “</a:t>
            </a:r>
            <a:r>
              <a:rPr lang="en-US" dirty="0" err="1"/>
              <a:t>god-given</a:t>
            </a:r>
            <a:r>
              <a:rPr lang="en-US" dirty="0"/>
              <a:t> opportunity,” Japan or Korea tend to be ‘alternative Americas’ where Filipinos get stuck along the way with their ultimate dream partially, but not wholly, fulfilled</a:t>
            </a:r>
          </a:p>
        </p:txBody>
      </p:sp>
    </p:spTree>
    <p:extLst>
      <p:ext uri="{BB962C8B-B14F-4D97-AF65-F5344CB8AC3E}">
        <p14:creationId xmlns:p14="http://schemas.microsoft.com/office/powerpoint/2010/main" val="4266941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8DBAF-2600-8440-A83A-3BEC3FE56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Migrant Labor in Korea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9AA88-2BFA-EF46-A311-36148A74F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Before 1994 most migrant laborers were “illegals” who overstayed tourist visas</a:t>
            </a:r>
          </a:p>
          <a:p>
            <a:r>
              <a:rPr lang="en-US" dirty="0"/>
              <a:t>1994 “Industrial Trainee System” (</a:t>
            </a:r>
            <a:r>
              <a:rPr lang="en-US" dirty="0" err="1"/>
              <a:t>研修生</a:t>
            </a:r>
            <a:r>
              <a:rPr lang="en-US" dirty="0"/>
              <a:t>) introduced</a:t>
            </a:r>
          </a:p>
          <a:p>
            <a:pPr lvl="1"/>
            <a:r>
              <a:rPr lang="en-US" dirty="0"/>
              <a:t>Trainees come under short-term contracts</a:t>
            </a:r>
          </a:p>
          <a:p>
            <a:pPr lvl="1"/>
            <a:r>
              <a:rPr lang="en-US" dirty="0"/>
              <a:t>As “trainees” they are not subject to the Korean minimum wage</a:t>
            </a:r>
          </a:p>
          <a:p>
            <a:pPr lvl="1"/>
            <a:r>
              <a:rPr lang="en-US" dirty="0"/>
              <a:t>Many left this system to work “illegally” for better wages and by the late 1990s 2/3 of the migrant work force were undocumented</a:t>
            </a:r>
          </a:p>
          <a:p>
            <a:r>
              <a:rPr lang="en-US" dirty="0"/>
              <a:t>2004 ”Employment Permit System”</a:t>
            </a:r>
          </a:p>
          <a:p>
            <a:pPr lvl="1"/>
            <a:r>
              <a:rPr lang="en-US" dirty="0"/>
              <a:t>Minimal labor rights (workers’ compensation, severance pay, minimum wage), but still short-term contracts (3 years with possible 2-year renewal) unaccompanied by spouses or children, and no freedom to change employer</a:t>
            </a:r>
          </a:p>
          <a:p>
            <a:pPr lvl="1"/>
            <a:r>
              <a:rPr lang="en-US" dirty="0"/>
              <a:t>Undocumented workers still came in through pre-existing contacts</a:t>
            </a:r>
          </a:p>
        </p:txBody>
      </p:sp>
    </p:spTree>
    <p:extLst>
      <p:ext uri="{BB962C8B-B14F-4D97-AF65-F5344CB8AC3E}">
        <p14:creationId xmlns:p14="http://schemas.microsoft.com/office/powerpoint/2010/main" val="22278953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421</TotalTime>
  <Words>2625</Words>
  <Application>Microsoft Macintosh PowerPoint</Application>
  <PresentationFormat>Widescreen</PresentationFormat>
  <Paragraphs>180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Filipinos Come to Korea</vt:lpstr>
      <vt:lpstr>Why Filipinos Migrate</vt:lpstr>
      <vt:lpstr>Philippines Net Migration Rate 2001-2020 (in-migration minus out-migration)</vt:lpstr>
      <vt:lpstr>Filipinos Abroad</vt:lpstr>
      <vt:lpstr>Things to Notice</vt:lpstr>
      <vt:lpstr>A Study in Contrasts</vt:lpstr>
      <vt:lpstr>Loyda Del Rosario, factory worker</vt:lpstr>
      <vt:lpstr>Filipina Migration Mental Figurations</vt:lpstr>
      <vt:lpstr>Migrant Labor in Korea</vt:lpstr>
      <vt:lpstr>Filipina Marriage Migration to Korea</vt:lpstr>
      <vt:lpstr>Filipina Marriage Migrants to Korea</vt:lpstr>
      <vt:lpstr>Multicultural Families</vt:lpstr>
      <vt:lpstr>Filipino Entertainment Culture</vt:lpstr>
      <vt:lpstr>Japanese Hostess Bars</vt:lpstr>
      <vt:lpstr>Hostess Bar Duties</vt:lpstr>
      <vt:lpstr>Emotional Labor</vt:lpstr>
      <vt:lpstr>Cecile—Korea Second Choice</vt:lpstr>
      <vt:lpstr>Koreans’ Encounters with Migrants</vt:lpstr>
      <vt:lpstr>Men of the Developmental Generation who work with migrants</vt:lpstr>
      <vt:lpstr>Women of the Developmental Generation who Work with Migrants</vt:lpstr>
      <vt:lpstr>Cosmopolitan Desires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Filipinos Come to Korea</dc:title>
  <dc:creator>Clark Sorensen</dc:creator>
  <cp:lastModifiedBy>Clark W Sorensen</cp:lastModifiedBy>
  <cp:revision>28</cp:revision>
  <dcterms:created xsi:type="dcterms:W3CDTF">2020-12-01T18:04:10Z</dcterms:created>
  <dcterms:modified xsi:type="dcterms:W3CDTF">2022-11-28T21:41:12Z</dcterms:modified>
</cp:coreProperties>
</file>